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38"/>
  </p:notesMasterIdLst>
  <p:sldIdLst>
    <p:sldId id="260" r:id="rId3"/>
    <p:sldId id="274" r:id="rId4"/>
    <p:sldId id="259" r:id="rId5"/>
    <p:sldId id="292" r:id="rId6"/>
    <p:sldId id="306" r:id="rId7"/>
    <p:sldId id="302" r:id="rId8"/>
    <p:sldId id="303" r:id="rId9"/>
    <p:sldId id="308" r:id="rId10"/>
    <p:sldId id="309" r:id="rId11"/>
    <p:sldId id="311" r:id="rId12"/>
    <p:sldId id="310" r:id="rId13"/>
    <p:sldId id="291" r:id="rId14"/>
    <p:sldId id="297" r:id="rId15"/>
    <p:sldId id="301" r:id="rId16"/>
    <p:sldId id="312" r:id="rId17"/>
    <p:sldId id="313" r:id="rId18"/>
    <p:sldId id="314" r:id="rId19"/>
    <p:sldId id="300" r:id="rId20"/>
    <p:sldId id="304" r:id="rId21"/>
    <p:sldId id="305" r:id="rId22"/>
    <p:sldId id="316" r:id="rId23"/>
    <p:sldId id="315" r:id="rId24"/>
    <p:sldId id="317" r:id="rId25"/>
    <p:sldId id="318" r:id="rId26"/>
    <p:sldId id="320" r:id="rId27"/>
    <p:sldId id="319" r:id="rId28"/>
    <p:sldId id="321" r:id="rId29"/>
    <p:sldId id="322" r:id="rId30"/>
    <p:sldId id="324" r:id="rId31"/>
    <p:sldId id="323" r:id="rId32"/>
    <p:sldId id="277" r:id="rId33"/>
    <p:sldId id="325" r:id="rId34"/>
    <p:sldId id="279" r:id="rId35"/>
    <p:sldId id="278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F4AA9-F73C-D141-B9B6-173EA3295D28}">
          <p14:sldIdLst>
            <p14:sldId id="260"/>
            <p14:sldId id="274"/>
            <p14:sldId id="259"/>
            <p14:sldId id="292"/>
            <p14:sldId id="306"/>
            <p14:sldId id="302"/>
            <p14:sldId id="303"/>
            <p14:sldId id="308"/>
            <p14:sldId id="309"/>
            <p14:sldId id="311"/>
            <p14:sldId id="310"/>
            <p14:sldId id="291"/>
            <p14:sldId id="297"/>
            <p14:sldId id="301"/>
            <p14:sldId id="312"/>
            <p14:sldId id="313"/>
            <p14:sldId id="314"/>
            <p14:sldId id="300"/>
            <p14:sldId id="304"/>
            <p14:sldId id="305"/>
            <p14:sldId id="316"/>
            <p14:sldId id="315"/>
            <p14:sldId id="317"/>
            <p14:sldId id="318"/>
            <p14:sldId id="320"/>
            <p14:sldId id="319"/>
            <p14:sldId id="321"/>
            <p14:sldId id="322"/>
            <p14:sldId id="324"/>
            <p14:sldId id="323"/>
            <p14:sldId id="277"/>
            <p14:sldId id="325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A5"/>
    <a:srgbClr val="3B2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48"/>
  </p:normalViewPr>
  <p:slideViewPr>
    <p:cSldViewPr snapToGrid="0" snapToObjects="1">
      <p:cViewPr varScale="1">
        <p:scale>
          <a:sx n="95" d="100"/>
          <a:sy n="95" d="100"/>
        </p:scale>
        <p:origin x="9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E0060-93D5-EC4C-B196-65C8D2CE8EE3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0D77-E038-564E-91A1-D31A74C5B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/>
                </a:solidFill>
              </a:rPr>
              <a:t>The CAS is a train, and the Simulacrum is a model train</a:t>
            </a:r>
          </a:p>
          <a:p>
            <a:r>
              <a:rPr lang="en-US" sz="1200" dirty="0">
                <a:solidFill>
                  <a:schemeClr val="tx1"/>
                </a:solidFill>
              </a:rPr>
              <a:t>Data is the cargo, with links between datasets (carriages)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40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9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/>
                </a:solidFill>
              </a:rPr>
              <a:t>If the real data was produced according to our fitted model, how likely is it that the simulated data was also produced from this fitted model?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 Assume that data values were sampled randomly, with replacement, from the values occurring in the real population </a:t>
            </a:r>
          </a:p>
          <a:p>
            <a:r>
              <a:rPr lang="en-GB" dirty="0"/>
              <a:t>2. Model the value counts by binomial distributions with probability parameters equal to their proportions in the real population</a:t>
            </a:r>
          </a:p>
          <a:p>
            <a:r>
              <a:rPr lang="en-GB" dirty="0"/>
              <a:t>3. Our discrete Binomial distribution(s) are not skewed, so can be approximated by a continuous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3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 Assume that data values were sampled randomly, with replacement, from the values occurring in the real population </a:t>
            </a:r>
          </a:p>
          <a:p>
            <a:r>
              <a:rPr lang="en-GB" dirty="0"/>
              <a:t>2. Model the value counts by binomial distributions with probability parameters equal to their proportions in the real population</a:t>
            </a:r>
          </a:p>
          <a:p>
            <a:r>
              <a:rPr lang="en-GB" dirty="0"/>
              <a:t>3. Our discrete Binomial distribution(s) are not skewed, so can be approximated by a continuous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5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04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0D77-E038-564E-91A1-D31A74C5B9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4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72494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7341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455023" y="6383143"/>
            <a:ext cx="1312817" cy="284934"/>
          </a:xfrm>
          <a:prstGeom prst="rect">
            <a:avLst/>
          </a:prstGeom>
        </p:spPr>
        <p:txBody>
          <a:bodyPr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GB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2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4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61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0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33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7617"/>
            <a:ext cx="4114800" cy="28493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11 October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8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5377" y="6435634"/>
            <a:ext cx="4114800" cy="28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73647" y="5998739"/>
            <a:ext cx="1233507" cy="7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3B2D78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B69A5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Simulacrum Test Suite 2.0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metrics to evaluate Simulacrum output</a:t>
            </a:r>
          </a:p>
          <a:p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Edward Pearce</a:t>
            </a:r>
          </a:p>
          <a:p>
            <a:r>
              <a:rPr lang="en-GB" sz="3300" dirty="0">
                <a:solidFill>
                  <a:schemeClr val="bg1">
                    <a:lumMod val="50000"/>
                  </a:schemeClr>
                </a:solidFill>
              </a:rPr>
              <a:t>Edward.Pearce@phe.gov.uk</a:t>
            </a:r>
            <a:endParaRPr lang="en-GB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908720"/>
            <a:ext cx="150018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\\colhpafil004\Colindale_Data\HQ Group and LARS\Group Data\Design\Branding and logos\PHE logos with strapline\Small without Old French text\PHE small logo for A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4" b="20975"/>
          <a:stretch/>
        </p:blipFill>
        <p:spPr bwMode="auto">
          <a:xfrm>
            <a:off x="3860791" y="620688"/>
            <a:ext cx="2058045" cy="11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FD35164-5942-4D9A-82E6-1219775D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4395" y="6400320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ct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6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FB5B7-2EE4-423F-A60A-DA89F48D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16F3D-C33F-4C31-9B5F-701696C51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6" t="31299" r="8376" b="9535"/>
          <a:stretch/>
        </p:blipFill>
        <p:spPr>
          <a:xfrm>
            <a:off x="35030" y="377072"/>
            <a:ext cx="12081761" cy="5660205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How to compare?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98690-57FC-4B1C-A729-A9A35BAA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Difference in counts?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Datasets may be of different sizes</a:t>
            </a:r>
          </a:p>
          <a:p>
            <a:r>
              <a:rPr lang="en-GB" dirty="0">
                <a:solidFill>
                  <a:schemeClr val="tx1"/>
                </a:solidFill>
              </a:rPr>
              <a:t>Percentage change in proportion?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Can be misleading for small categories</a:t>
            </a:r>
          </a:p>
          <a:p>
            <a:r>
              <a:rPr lang="en-GB" dirty="0">
                <a:solidFill>
                  <a:schemeClr val="tx1"/>
                </a:solidFill>
              </a:rPr>
              <a:t>Difference in proportions?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Can be hard to interpret</a:t>
            </a:r>
          </a:p>
          <a:p>
            <a:r>
              <a:rPr lang="en-GB" dirty="0">
                <a:solidFill>
                  <a:schemeClr val="tx1"/>
                </a:solidFill>
              </a:rPr>
              <a:t>We need more refined tools to compare the datasets!</a:t>
            </a:r>
          </a:p>
        </p:txBody>
      </p:sp>
    </p:spTree>
    <p:extLst>
      <p:ext uri="{BB962C8B-B14F-4D97-AF65-F5344CB8AC3E}">
        <p14:creationId xmlns:p14="http://schemas.microsoft.com/office/powerpoint/2010/main" val="1917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Statistical tests: general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 dirty="0">
                    <a:solidFill>
                      <a:prstClr val="black"/>
                    </a:solidFill>
                  </a:rPr>
                  <a:t>Formulate a statistical model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Split the data into categories (e.g. by </a:t>
                </a:r>
                <a:r>
                  <a:rPr lang="en-GB" dirty="0"/>
                  <a:t>Site code, Grade, Sex, etc.</a:t>
                </a:r>
                <a:r>
                  <a:rPr lang="en-GB" dirty="0">
                    <a:solidFill>
                      <a:prstClr val="black"/>
                    </a:solidFill>
                  </a:rPr>
                  <a:t>)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be the probability that a data entry is in category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. 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These are our model parameters</a:t>
                </a:r>
              </a:p>
              <a:p>
                <a:pPr marL="514350" lvl="0" indent="-514350">
                  <a:buFont typeface="+mj-lt"/>
                  <a:buAutoNum type="arabicPeriod"/>
                </a:pPr>
                <a:r>
                  <a:rPr lang="en-GB" dirty="0">
                    <a:solidFill>
                      <a:prstClr val="black"/>
                    </a:solidFill>
                  </a:rPr>
                  <a:t>Fit our model to the real data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Estimate the probabilities using proportions of occurrences in the CAS data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These are our </a:t>
                </a:r>
                <a:r>
                  <a:rPr lang="en-GB" i="1" dirty="0">
                    <a:solidFill>
                      <a:prstClr val="black"/>
                    </a:solidFill>
                  </a:rPr>
                  <a:t>fitted</a:t>
                </a:r>
                <a:r>
                  <a:rPr lang="en-GB" dirty="0">
                    <a:solidFill>
                      <a:prstClr val="black"/>
                    </a:solidFill>
                  </a:rPr>
                  <a:t> model parameters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dirty="0">
                    <a:solidFill>
                      <a:prstClr val="black"/>
                    </a:solidFill>
                  </a:rPr>
                  <a:t>Compare our fitted model to the simulated outputs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Directly compare category proportions</a:t>
                </a:r>
              </a:p>
              <a:p>
                <a:pPr lvl="1"/>
                <a:r>
                  <a:rPr lang="en-GB" dirty="0">
                    <a:solidFill>
                      <a:prstClr val="black"/>
                    </a:solidFill>
                  </a:rPr>
                  <a:t>Produce test statistics, which also have probabilistic interpretation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27" t="-2425" b="-2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3408"/>
            <a:ext cx="10430691" cy="4617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>
                <a:solidFill>
                  <a:schemeClr val="tx1"/>
                </a:solidFill>
              </a:rPr>
              <a:t>Statistical assumptions</a:t>
            </a: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chemeClr val="tx1"/>
                </a:solidFill>
              </a:rPr>
              <a:t>Values sampled with replacement from real population</a:t>
            </a:r>
            <a:endParaRPr lang="en-US" sz="31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chemeClr val="tx1"/>
                </a:solidFill>
              </a:rPr>
              <a:t>Binomially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chemeClr val="tx1"/>
                </a:solidFill>
              </a:rPr>
              <a:t>Normal approximation valid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1D2BC-23B3-462D-A562-994F8A24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91" y="2017392"/>
            <a:ext cx="4497199" cy="224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2716C-C242-4665-B71B-A1EE6E65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82" y="2053189"/>
            <a:ext cx="3443840" cy="2297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1091C-080F-45C8-8158-B685ADD2E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30" b="68367"/>
          <a:stretch/>
        </p:blipFill>
        <p:spPr>
          <a:xfrm>
            <a:off x="835919" y="2053189"/>
            <a:ext cx="2380863" cy="2183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One-sample z-test with Binomial assumption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3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One-sample z-test with Binomial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3100" dirty="0">
                    <a:solidFill>
                      <a:prstClr val="black"/>
                    </a:solidFill>
                  </a:rPr>
                  <a:t>Null Hypothesis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m:rPr>
                        <m:sty m:val="p"/>
                      </m:rPr>
                      <a:rPr lang="en-GB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Bin</m:t>
                    </m:r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100" dirty="0">
                  <a:solidFill>
                    <a:prstClr val="black"/>
                  </a:solidFill>
                </a:endParaRPr>
              </a:p>
              <a:p>
                <a:r>
                  <a:rPr lang="en-GB" dirty="0">
                    <a:solidFill>
                      <a:prstClr val="black"/>
                    </a:solidFill>
                  </a:rPr>
                  <a:t>The number of occurrences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of category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in the simulated data is binomially distributed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Bin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is the number is rows in the simulated dataset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is equal to the proportion of occurrences of category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in the real data.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3100" dirty="0">
                    <a:solidFill>
                      <a:schemeClr val="tx1"/>
                    </a:solidFill>
                  </a:rPr>
                  <a:t>Test statistic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GB" sz="3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GB" sz="3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3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3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3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GB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3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3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GB" sz="3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sz="3100" dirty="0">
                  <a:solidFill>
                    <a:schemeClr val="tx1"/>
                  </a:solidFill>
                </a:endParaRPr>
              </a:p>
              <a:p>
                <a:endParaRPr lang="en-US" sz="3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1" t="-2568" r="-14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One-sample z-test with Binomial assumption: </a:t>
            </a:r>
            <a:r>
              <a:rPr lang="en-US" dirty="0"/>
              <a:t>Statistical Formulation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87A68-84DF-4C14-8D73-0EBA3DDF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2" t="30939" r="6875" b="11626"/>
          <a:stretch/>
        </p:blipFill>
        <p:spPr>
          <a:xfrm>
            <a:off x="163553" y="150830"/>
            <a:ext cx="11990739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0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9DF31-AA36-4710-855D-351849DE2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9" t="24021" r="21017" b="3698"/>
          <a:stretch/>
        </p:blipFill>
        <p:spPr>
          <a:xfrm>
            <a:off x="3293098" y="185449"/>
            <a:ext cx="8818776" cy="5819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14EEC-091B-4511-856E-3E0920A77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4" t="40450" r="56276" b="10620"/>
          <a:stretch/>
        </p:blipFill>
        <p:spPr>
          <a:xfrm>
            <a:off x="306370" y="1668544"/>
            <a:ext cx="2851609" cy="3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3408"/>
            <a:ext cx="10430691" cy="4617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>
                <a:solidFill>
                  <a:schemeClr val="tx1"/>
                </a:solidFill>
              </a:rPr>
              <a:t>Statistical assumptions</a:t>
            </a: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1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chemeClr val="tx1"/>
                </a:solidFill>
              </a:rPr>
              <a:t>Values sampled with replacement from real population</a:t>
            </a:r>
            <a:endParaRPr lang="en-US" sz="31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chemeClr val="tx1"/>
                </a:solidFill>
              </a:rPr>
              <a:t>Binomially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dirty="0">
                <a:solidFill>
                  <a:schemeClr val="tx1"/>
                </a:solidFill>
              </a:rPr>
              <a:t>Normal approximation valid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1D2BC-23B3-462D-A562-994F8A24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91" y="2017392"/>
            <a:ext cx="4497199" cy="224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2716C-C242-4665-B71B-A1EE6E65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782" y="2053189"/>
            <a:ext cx="3443840" cy="2297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1091C-080F-45C8-8158-B685ADD2E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30" b="68367"/>
          <a:stretch/>
        </p:blipFill>
        <p:spPr>
          <a:xfrm>
            <a:off x="835919" y="2053189"/>
            <a:ext cx="2380863" cy="2183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One-sample z-test with Binomial assumption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2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8F514-DB96-4DDC-A3FF-F099DEB1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08" t="43392" r="12581"/>
          <a:stretch/>
        </p:blipFill>
        <p:spPr>
          <a:xfrm>
            <a:off x="1271833" y="1419693"/>
            <a:ext cx="2455463" cy="2394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1091C-080F-45C8-8158-B685ADD2E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0" b="68367"/>
          <a:stretch/>
        </p:blipFill>
        <p:spPr>
          <a:xfrm>
            <a:off x="8052556" y="1213052"/>
            <a:ext cx="2621437" cy="2403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One-sample z-test: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28301"/>
                <a:ext cx="10430691" cy="230673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The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needs special attention. 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chemeClr val="tx1"/>
                    </a:solidFill>
                  </a:rPr>
                  <a:t>The test fails due to dividing by zero, giving an infinite test statistic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>
                    <a:solidFill>
                      <a:schemeClr val="tx1"/>
                    </a:solidFill>
                  </a:rPr>
                  <a:t>Not a concern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small (e.g. for simulated dates of diagnosis)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>
                    <a:solidFill>
                      <a:prstClr val="black"/>
                    </a:solidFill>
                  </a:rPr>
                  <a:t>Normal approximation not appropriate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 close to 0 or 1.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>
                    <a:solidFill>
                      <a:prstClr val="black"/>
                    </a:solidFill>
                  </a:rPr>
                  <a:t>Should model all categories at once – must sum to number of rows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28301"/>
                <a:ext cx="10430691" cy="2306739"/>
              </a:xfrm>
              <a:blipFill>
                <a:blip r:embed="rId4"/>
                <a:stretch>
                  <a:fillRect l="-1227" t="-4762" r="-117" b="-6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2716C-C242-4665-B71B-A1EE6E654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1" y="1386371"/>
            <a:ext cx="3503270" cy="23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F905-B7FF-4F0E-A4C8-087DA0705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2" t="22652" r="19897" b="1175"/>
          <a:stretch/>
        </p:blipFill>
        <p:spPr>
          <a:xfrm>
            <a:off x="249025" y="185449"/>
            <a:ext cx="11693950" cy="58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HDI Summer Internship (10 weeks, starting 15</a:t>
            </a:r>
            <a:r>
              <a:rPr lang="en-US" sz="3200" baseline="30000" dirty="0">
                <a:solidFill>
                  <a:schemeClr val="tx1"/>
                </a:solidFill>
              </a:rPr>
              <a:t>th</a:t>
            </a:r>
            <a:r>
              <a:rPr lang="en-US" sz="3200" dirty="0">
                <a:solidFill>
                  <a:schemeClr val="tx1"/>
                </a:solidFill>
              </a:rPr>
              <a:t> July 2019)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Building on a previous internship project (Paul Clarke, 2017), whose aims were to:</a:t>
            </a:r>
          </a:p>
          <a:p>
            <a:r>
              <a:rPr lang="en-GB" sz="3200" dirty="0">
                <a:solidFill>
                  <a:schemeClr val="tx1"/>
                </a:solidFill>
              </a:rPr>
              <a:t>Develop metrics for comparing different Simulacrum versions</a:t>
            </a:r>
          </a:p>
          <a:p>
            <a:r>
              <a:rPr lang="en-GB" sz="3200" dirty="0">
                <a:solidFill>
                  <a:schemeClr val="tx1"/>
                </a:solidFill>
              </a:rPr>
              <a:t>Write (SQL) code to automate their calculation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Please feel free to ask questions throughout the talk!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Pooled Two-sample z-test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B98690-57FC-4B1C-A729-A9A35BAA6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Resolves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issue by averaging proportions</a:t>
                </a:r>
                <a:endParaRPr lang="en-GB" dirty="0"/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Test statistic:</a:t>
                </a:r>
                <a:endParaRPr lang="en-GB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GB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Norm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tx1"/>
                    </a:solidFill>
                  </a:rPr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CB98690-57FC-4B1C-A729-A9A35BAA6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7" t="-2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87A68-84DF-4C14-8D73-0EBA3DDF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2" t="30939" r="6875" b="11626"/>
          <a:stretch/>
        </p:blipFill>
        <p:spPr>
          <a:xfrm>
            <a:off x="163553" y="150830"/>
            <a:ext cx="11990739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2E9C6-BD67-4A00-A882-59BA14999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2" t="30628" r="8552" b="16019"/>
          <a:stretch/>
        </p:blipFill>
        <p:spPr>
          <a:xfrm>
            <a:off x="84335" y="185449"/>
            <a:ext cx="12069958" cy="5833567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0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39923-27E2-437E-A433-FFB2239F6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34812" r="8623" b="11923"/>
          <a:stretch/>
        </p:blipFill>
        <p:spPr>
          <a:xfrm>
            <a:off x="88868" y="187686"/>
            <a:ext cx="12065425" cy="5833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oter Placeholder 4">
                <a:extLst>
                  <a:ext uri="{FF2B5EF4-FFF2-40B4-BE49-F238E27FC236}">
                    <a16:creationId xmlns:a16="http://schemas.microsoft.com/office/drawing/2014/main" id="{22BF7969-4F43-46A2-81C9-27EC9281ECCC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>
              <a:xfrm>
                <a:off x="5423263" y="6383143"/>
                <a:ext cx="4114800" cy="284934"/>
              </a:xfrm>
            </p:spPr>
            <p:txBody>
              <a:bodyPr/>
              <a:lstStyle>
                <a:lvl1pPr algn="r">
                  <a:defRPr/>
                </a:lvl1pPr>
              </a:lstStyle>
              <a:p>
                <a:r>
                  <a:rPr lang="en-US" dirty="0"/>
                  <a:t>Highlighting </a:t>
                </a:r>
                <a:r>
                  <a:rPr lang="en-GB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/>
                            </m:ctrlPr>
                          </m:accPr>
                          <m:e>
                            <m:r>
                              <a:rPr lang="en-GB"/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/>
                          <m:t>𝐶</m:t>
                        </m:r>
                      </m:sub>
                    </m:sSub>
                    <m:r>
                      <a:rPr lang="en-GB"/>
                      <m:t>=0</m:t>
                    </m:r>
                  </m:oMath>
                </a14:m>
                <a:r>
                  <a:rPr lang="en-US" dirty="0"/>
                  <a:t> issue</a:t>
                </a:r>
              </a:p>
            </p:txBody>
          </p:sp>
        </mc:Choice>
        <mc:Fallback>
          <p:sp>
            <p:nvSpPr>
              <p:cNvPr id="4" name="Footer Placeholder 4">
                <a:extLst>
                  <a:ext uri="{FF2B5EF4-FFF2-40B4-BE49-F238E27FC236}">
                    <a16:creationId xmlns:a16="http://schemas.microsoft.com/office/drawing/2014/main" id="{22BF7969-4F43-46A2-81C9-27EC9281E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xfrm>
                <a:off x="5423263" y="6383143"/>
                <a:ext cx="4114800" cy="284934"/>
              </a:xfr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8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5C1A3-C678-4ECD-A980-A786FA07D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0" t="34812" r="9235" b="12347"/>
          <a:stretch/>
        </p:blipFill>
        <p:spPr>
          <a:xfrm>
            <a:off x="84335" y="261258"/>
            <a:ext cx="12069958" cy="5759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Footer Placeholder 4">
                <a:extLst>
                  <a:ext uri="{FF2B5EF4-FFF2-40B4-BE49-F238E27FC236}">
                    <a16:creationId xmlns:a16="http://schemas.microsoft.com/office/drawing/2014/main" id="{22BF7969-4F43-46A2-81C9-27EC9281ECCC}"/>
                  </a:ext>
                </a:extLst>
              </p:cNvPr>
              <p:cNvSpPr>
                <a:spLocks noGrp="1"/>
              </p:cNvSpPr>
              <p:nvPr>
                <p:ph type="ftr" sz="quarter" idx="11"/>
              </p:nvPr>
            </p:nvSpPr>
            <p:spPr>
              <a:xfrm>
                <a:off x="5423263" y="6383143"/>
                <a:ext cx="4114800" cy="284934"/>
              </a:xfrm>
            </p:spPr>
            <p:txBody>
              <a:bodyPr/>
              <a:lstStyle>
                <a:lvl1pPr algn="r">
                  <a:defRPr/>
                </a:lvl1pPr>
              </a:lstStyle>
              <a:p>
                <a:r>
                  <a:rPr lang="en-US" dirty="0"/>
                  <a:t>Highlighting </a:t>
                </a:r>
                <a:r>
                  <a:rPr lang="en-GB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issue: A solution</a:t>
                </a:r>
              </a:p>
            </p:txBody>
          </p:sp>
        </mc:Choice>
        <mc:Fallback>
          <p:sp>
            <p:nvSpPr>
              <p:cNvPr id="4" name="Footer Placeholder 4">
                <a:extLst>
                  <a:ext uri="{FF2B5EF4-FFF2-40B4-BE49-F238E27FC236}">
                    <a16:creationId xmlns:a16="http://schemas.microsoft.com/office/drawing/2014/main" id="{22BF7969-4F43-46A2-81C9-27EC9281E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ftr" sz="quarter" idx="11"/>
              </p:nvPr>
            </p:nvSpPr>
            <p:spPr>
              <a:xfrm>
                <a:off x="5423263" y="6383143"/>
                <a:ext cx="4114800" cy="284934"/>
              </a:xfr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1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Comparing histograms of results: one-sample vs. two-sample z-test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9DF31-AA36-4710-855D-351849DE2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19" t="24021" r="21017" b="3698"/>
          <a:stretch/>
        </p:blipFill>
        <p:spPr>
          <a:xfrm>
            <a:off x="3293098" y="185449"/>
            <a:ext cx="8818776" cy="5819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14EEC-091B-4511-856E-3E0920A77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4" t="40450" r="56276" b="10620"/>
          <a:stretch/>
        </p:blipFill>
        <p:spPr>
          <a:xfrm>
            <a:off x="306370" y="1668544"/>
            <a:ext cx="2851609" cy="3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460BAA-A7A0-4139-AC7C-9ED839963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0" t="24798" r="21768" b="3606"/>
          <a:stretch/>
        </p:blipFill>
        <p:spPr>
          <a:xfrm>
            <a:off x="3387529" y="189924"/>
            <a:ext cx="8585824" cy="581475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Comparing histograms of results: one-sample vs. two-sample z-test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814EEC-091B-4511-856E-3E0920A77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4" t="40450" r="74449" b="10620"/>
          <a:stretch/>
        </p:blipFill>
        <p:spPr>
          <a:xfrm>
            <a:off x="378092" y="1668543"/>
            <a:ext cx="636022" cy="32002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81213F-BCF3-4CDC-8371-D533A73B7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82" t="34670" r="37934" b="20683"/>
          <a:stretch/>
        </p:blipFill>
        <p:spPr>
          <a:xfrm>
            <a:off x="1014114" y="1668543"/>
            <a:ext cx="2143865" cy="3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6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Pearson’s Chi-squared test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98690-57FC-4B1C-A729-A9A35BAA6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Models all of the categories in a data field at once</a:t>
            </a:r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Test statistic:</a:t>
            </a:r>
            <a:endParaRPr lang="en-GB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9DB18-B60F-4AD4-83B9-5B3AC2D95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42158" r="34642" b="14325"/>
          <a:stretch/>
        </p:blipFill>
        <p:spPr>
          <a:xfrm>
            <a:off x="3079100" y="2287997"/>
            <a:ext cx="7299920" cy="36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64F4-3157-4866-A90D-AABA9501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058-003C-4263-9832-86F91DDB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DA2DA-E960-44BA-A7AB-576B316F6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9" t="33681" r="11318" b="14282"/>
          <a:stretch/>
        </p:blipFill>
        <p:spPr>
          <a:xfrm>
            <a:off x="127247" y="211015"/>
            <a:ext cx="11991065" cy="5824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1C288-601E-4F40-B75F-32875963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39095EE-613F-40C9-B30E-E144868E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5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Likelihood-ratio test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98690-57FC-4B1C-A729-A9A35BAA6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Models all of the categories in a data field at once</a:t>
            </a:r>
            <a:endParaRPr lang="en-GB" dirty="0"/>
          </a:p>
          <a:p>
            <a:r>
              <a:rPr lang="en-GB" dirty="0">
                <a:solidFill>
                  <a:schemeClr val="tx1"/>
                </a:solidFill>
              </a:rPr>
              <a:t>Test statistic:</a:t>
            </a:r>
          </a:p>
          <a:p>
            <a:endParaRPr lang="en-GB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Also to be compared against a chi-squared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05F0E-3AE9-4372-AFC8-99EE3C963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3" t="39007" r="42555" b="46538"/>
          <a:stretch/>
        </p:blipFill>
        <p:spPr>
          <a:xfrm>
            <a:off x="3624105" y="2214020"/>
            <a:ext cx="3376247" cy="9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Recap: The Simulacrum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An analytical tool for academic and clinical researchers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“</a:t>
            </a:r>
            <a:r>
              <a:rPr lang="en-GB" dirty="0">
                <a:solidFill>
                  <a:schemeClr val="tx1"/>
                </a:solidFill>
              </a:rPr>
              <a:t>to facilitate research based on the data held in the Cancer Analysis Service</a:t>
            </a:r>
            <a:r>
              <a:rPr lang="en-GB" b="1" dirty="0">
                <a:solidFill>
                  <a:schemeClr val="tx1"/>
                </a:solidFill>
              </a:rPr>
              <a:t> </a:t>
            </a:r>
            <a:r>
              <a:rPr lang="en-GB" dirty="0">
                <a:solidFill>
                  <a:schemeClr val="tx1"/>
                </a:solidFill>
              </a:rPr>
              <a:t>(CAS) whilst protecting patient confidentiality.</a:t>
            </a:r>
            <a:r>
              <a:rPr lang="en-US" sz="3200" dirty="0">
                <a:solidFill>
                  <a:schemeClr val="tx1"/>
                </a:solidFill>
              </a:rPr>
              <a:t>” – HDI</a:t>
            </a:r>
          </a:p>
          <a:p>
            <a:r>
              <a:rPr lang="en-US" sz="3200" dirty="0">
                <a:solidFill>
                  <a:schemeClr val="tx1"/>
                </a:solidFill>
              </a:rPr>
              <a:t>Consists of synthetic datasets generated using a Bayesian Network model</a:t>
            </a:r>
          </a:p>
          <a:p>
            <a:r>
              <a:rPr lang="en-US" sz="3200" dirty="0">
                <a:solidFill>
                  <a:schemeClr val="tx1"/>
                </a:solidFill>
              </a:rPr>
              <a:t>Aims to capture correlations between data fields/features (e.g. How </a:t>
            </a:r>
            <a:r>
              <a:rPr lang="en-US" sz="3200" dirty="0">
                <a:solidFill>
                  <a:srgbClr val="00B0F0"/>
                </a:solidFill>
              </a:rPr>
              <a:t>age at diagnosis </a:t>
            </a:r>
            <a:r>
              <a:rPr lang="en-US" sz="3200" dirty="0">
                <a:solidFill>
                  <a:schemeClr val="tx1"/>
                </a:solidFill>
              </a:rPr>
              <a:t>varies by </a:t>
            </a:r>
            <a:r>
              <a:rPr lang="en-US" sz="3200" dirty="0">
                <a:solidFill>
                  <a:srgbClr val="00B0F0"/>
                </a:solidFill>
              </a:rPr>
              <a:t>type of cancer (sites)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ACF6-ED2F-4EF4-820F-9E4AEA1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32B6-A31A-413F-B1AE-582948A34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8D30-B80B-4E1D-ACEA-67EA2B213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5" t="32464" r="11071" b="14281"/>
          <a:stretch/>
        </p:blipFill>
        <p:spPr>
          <a:xfrm>
            <a:off x="100484" y="1"/>
            <a:ext cx="12007779" cy="60350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9F1A-E75D-49BF-8610-95734078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AC47C9E-EBCE-456C-B83A-DB1E2FF8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56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Several comparison methods</a:t>
            </a:r>
          </a:p>
          <a:p>
            <a:r>
              <a:rPr lang="en-US" sz="3200" dirty="0">
                <a:solidFill>
                  <a:schemeClr val="tx1"/>
                </a:solidFill>
              </a:rPr>
              <a:t>Can identify unexpected behavior/poorly simulated fields</a:t>
            </a:r>
          </a:p>
          <a:p>
            <a:r>
              <a:rPr lang="en-US" sz="3200" dirty="0">
                <a:solidFill>
                  <a:schemeClr val="tx1"/>
                </a:solidFill>
              </a:rPr>
              <a:t>Produced an app to easily create and view plots of the different test-statistics and comparison results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 coding/copying and pasting required!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Compare performance using a range of test statistics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Visualizations as well as tabulated results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7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BD8E8B-CC0A-43E8-B41C-E3210147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Interactive demo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55447-BAD1-455D-869D-7E821B01C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2" t="17293" r="25536" b="6836"/>
          <a:stretch/>
        </p:blipFill>
        <p:spPr>
          <a:xfrm>
            <a:off x="2688017" y="1272943"/>
            <a:ext cx="6731056" cy="47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Bespoke tests for continuous data types (Age, Dates)</a:t>
            </a:r>
          </a:p>
          <a:p>
            <a:r>
              <a:rPr lang="en-US" sz="3200" dirty="0">
                <a:solidFill>
                  <a:schemeClr val="tx1"/>
                </a:solidFill>
              </a:rPr>
              <a:t>Testing combinations of co-dependent variables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Improving user interface and visualizations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Choose a pair of datasets to compare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Compare multiple tables at once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1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Other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</a:rPr>
              <a:t>Collaborative project with SACT team at Wellington House in London (</a:t>
            </a:r>
            <a:r>
              <a:rPr lang="en-US" sz="3200" dirty="0">
                <a:solidFill>
                  <a:schemeClr val="tx1"/>
                </a:solidFill>
              </a:rPr>
              <a:t>Bukky Juwa, Alice Turnbull</a:t>
            </a:r>
            <a:r>
              <a:rPr lang="en-GB" sz="3200" dirty="0">
                <a:solidFill>
                  <a:schemeClr val="tx1"/>
                </a:solidFill>
              </a:rPr>
              <a:t>) </a:t>
            </a:r>
          </a:p>
          <a:p>
            <a:r>
              <a:rPr lang="en-GB" sz="3200" dirty="0">
                <a:solidFill>
                  <a:schemeClr val="tx1"/>
                </a:solidFill>
              </a:rPr>
              <a:t>Background: SACT team produces routine activity reports (limited release, within PHE/NHS only) on SACT datasets</a:t>
            </a:r>
          </a:p>
          <a:p>
            <a:r>
              <a:rPr lang="en-GB" sz="3200" dirty="0">
                <a:solidFill>
                  <a:schemeClr val="tx1"/>
                </a:solidFill>
              </a:rPr>
              <a:t>Goal: to produce analogous data visualization reports on the simulated SACT datasets</a:t>
            </a:r>
          </a:p>
          <a:p>
            <a:r>
              <a:rPr lang="en-GB" sz="3200" dirty="0">
                <a:solidFill>
                  <a:schemeClr val="tx1"/>
                </a:solidFill>
              </a:rPr>
              <a:t>Simulated SACT reports would be suitable for publication, as well as for comparison with the real SACT reports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0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Thanks for listening!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Any questions?</a:t>
            </a:r>
          </a:p>
          <a:p>
            <a:r>
              <a:rPr lang="en-US" sz="3200" dirty="0">
                <a:solidFill>
                  <a:schemeClr val="tx1"/>
                </a:solidFill>
              </a:rPr>
              <a:t>Contact email: Edward.Pearce@phe.gov.uk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889DA-23F3-40D6-8391-07AB2AD172CA}"/>
              </a:ext>
            </a:extLst>
          </p:cNvPr>
          <p:cNvGrpSpPr>
            <a:grpSpLocks noChangeAspect="1"/>
          </p:cNvGrpSpPr>
          <p:nvPr/>
        </p:nvGrpSpPr>
        <p:grpSpPr>
          <a:xfrm>
            <a:off x="6377385" y="2170529"/>
            <a:ext cx="4515699" cy="2767872"/>
            <a:chOff x="6736080" y="3520774"/>
            <a:chExt cx="4114800" cy="25221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AD26C2-F309-430E-B412-A571D3799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6080" y="3525249"/>
              <a:ext cx="4114799" cy="25131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07070B-A33E-4243-933D-F690A163363B}"/>
                </a:ext>
              </a:extLst>
            </p:cNvPr>
            <p:cNvSpPr/>
            <p:nvPr/>
          </p:nvSpPr>
          <p:spPr>
            <a:xfrm>
              <a:off x="6736081" y="3525249"/>
              <a:ext cx="2833750" cy="545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FA7C2C-BC39-45C7-9247-07F439A9D0AC}"/>
                </a:ext>
              </a:extLst>
            </p:cNvPr>
            <p:cNvSpPr/>
            <p:nvPr/>
          </p:nvSpPr>
          <p:spPr>
            <a:xfrm>
              <a:off x="6736081" y="3525250"/>
              <a:ext cx="545617" cy="1689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BBE549-1045-4B4E-8335-1834CB915FF5}"/>
                </a:ext>
              </a:extLst>
            </p:cNvPr>
            <p:cNvSpPr/>
            <p:nvPr/>
          </p:nvSpPr>
          <p:spPr>
            <a:xfrm>
              <a:off x="9843796" y="3520774"/>
              <a:ext cx="1007083" cy="4210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7D6C9D-805E-4F1F-A2B9-D034D9FF0840}"/>
                </a:ext>
              </a:extLst>
            </p:cNvPr>
            <p:cNvSpPr/>
            <p:nvPr/>
          </p:nvSpPr>
          <p:spPr>
            <a:xfrm>
              <a:off x="10072592" y="4873820"/>
              <a:ext cx="778288" cy="1161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8E238C-FC52-4F1A-941C-708EDB922576}"/>
                </a:ext>
              </a:extLst>
            </p:cNvPr>
            <p:cNvSpPr/>
            <p:nvPr/>
          </p:nvSpPr>
          <p:spPr>
            <a:xfrm>
              <a:off x="9148919" y="5026221"/>
              <a:ext cx="778288" cy="10166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An important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4665"/>
            <a:ext cx="10430691" cy="42703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How well does the model represent the real thing?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Picture 2" descr="Image result for model train">
            <a:extLst>
              <a:ext uri="{FF2B5EF4-FFF2-40B4-BE49-F238E27FC236}">
                <a16:creationId xmlns:a16="http://schemas.microsoft.com/office/drawing/2014/main" id="{716B3A0D-3AAB-4621-8BC6-0EDCC385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48" y="2543752"/>
            <a:ext cx="5303934" cy="23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How to compare?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B98690-57FC-4B1C-A729-A9A35BAA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The scale of the task:</a:t>
            </a:r>
          </a:p>
          <a:p>
            <a:r>
              <a:rPr lang="en-GB" sz="3200" dirty="0">
                <a:solidFill>
                  <a:schemeClr val="tx1"/>
                </a:solidFill>
              </a:rPr>
              <a:t>1,402,817 rows of simulated tumour data</a:t>
            </a:r>
          </a:p>
          <a:p>
            <a:r>
              <a:rPr lang="en-GB" sz="3200" dirty="0">
                <a:solidFill>
                  <a:schemeClr val="tx1"/>
                </a:solidFill>
              </a:rPr>
              <a:t>31 different data fields/columns</a:t>
            </a:r>
          </a:p>
          <a:p>
            <a:r>
              <a:rPr lang="en-GB" sz="3200" dirty="0">
                <a:solidFill>
                  <a:schemeClr val="tx1"/>
                </a:solidFill>
              </a:rPr>
              <a:t>Some data fields can take 100+ different values</a:t>
            </a:r>
          </a:p>
          <a:p>
            <a:r>
              <a:rPr lang="en-GB" sz="3200" dirty="0">
                <a:solidFill>
                  <a:schemeClr val="tx1"/>
                </a:solidFill>
              </a:rPr>
              <a:t>Where to begin?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6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Back to Basics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890A19-1C42-4DCA-8101-E03C15FB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931" y="1350651"/>
            <a:ext cx="8668138" cy="48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FB5B7-2EE4-423F-A60A-DA89F48D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42590-D8F4-4784-8925-7421B7685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7" t="35983" r="8299" b="2618"/>
          <a:stretch/>
        </p:blipFill>
        <p:spPr>
          <a:xfrm>
            <a:off x="159451" y="433634"/>
            <a:ext cx="11873097" cy="56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FB5B7-2EE4-423F-A60A-DA89F48D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07716-1FD8-4DC5-AA58-8E6AF894E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7" t="35694" r="10503" b="3411"/>
          <a:stretch/>
        </p:blipFill>
        <p:spPr>
          <a:xfrm>
            <a:off x="159450" y="424446"/>
            <a:ext cx="11974335" cy="5519153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5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FB5B7-2EE4-423F-A60A-DA89F48D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FCE4B-FF81-4C53-82F7-BCE09308D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5" t="31875" r="10116" b="4062"/>
          <a:stretch/>
        </p:blipFill>
        <p:spPr>
          <a:xfrm>
            <a:off x="75208" y="263951"/>
            <a:ext cx="12041583" cy="5771089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BF7969-4F43-46A2-81C9-27EC928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3263" y="6383143"/>
            <a:ext cx="4114800" cy="284934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2C158-FB21-441A-87D7-1761BDEA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8063" y="6387617"/>
            <a:ext cx="1312817" cy="284934"/>
          </a:xfrm>
          <a:prstGeom prst="rect">
            <a:avLst/>
          </a:prstGeom>
        </p:spPr>
        <p:txBody>
          <a:bodyPr anchor="ctr"/>
          <a:lstStyle>
            <a:lvl1pPr>
              <a:defRPr sz="110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algn="r"/>
            <a:r>
              <a:rPr lang="en-GB" dirty="0"/>
              <a:t>16 August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DI Powerpoint template" id="{B4248E11-5BE1-FF4F-BBAC-8C1F4F0713BC}" vid="{71A4D8B2-9F0D-974F-A1CC-170CF63CCCF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2090</TotalTime>
  <Words>1060</Words>
  <Application>Microsoft Office PowerPoint</Application>
  <PresentationFormat>Widescreen</PresentationFormat>
  <Paragraphs>168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Gill Sans</vt:lpstr>
      <vt:lpstr>Office Theme</vt:lpstr>
      <vt:lpstr>1_Office Theme</vt:lpstr>
      <vt:lpstr>Simulacrum Test Suite 2.0</vt:lpstr>
      <vt:lpstr>Background</vt:lpstr>
      <vt:lpstr>Recap: The Simulacrum</vt:lpstr>
      <vt:lpstr>An important question</vt:lpstr>
      <vt:lpstr>How to compare?</vt:lpstr>
      <vt:lpstr>Back to Basics</vt:lpstr>
      <vt:lpstr>PowerPoint Presentation</vt:lpstr>
      <vt:lpstr>PowerPoint Presentation</vt:lpstr>
      <vt:lpstr>PowerPoint Presentation</vt:lpstr>
      <vt:lpstr>PowerPoint Presentation</vt:lpstr>
      <vt:lpstr>How to compare?</vt:lpstr>
      <vt:lpstr>Statistical tests: general formulation</vt:lpstr>
      <vt:lpstr>One-sample z-test with Binomial assumption</vt:lpstr>
      <vt:lpstr>One-sample z-test with Binomial assumption</vt:lpstr>
      <vt:lpstr>PowerPoint Presentation</vt:lpstr>
      <vt:lpstr>PowerPoint Presentation</vt:lpstr>
      <vt:lpstr>One-sample z-test with Binomial assumption</vt:lpstr>
      <vt:lpstr>One-sample z-test: Limitations</vt:lpstr>
      <vt:lpstr>PowerPoint Presentation</vt:lpstr>
      <vt:lpstr>Pooled Two-sample z-test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Pearson’s Chi-squared test</vt:lpstr>
      <vt:lpstr>PowerPoint Presentation</vt:lpstr>
      <vt:lpstr>Likelihood-ratio test</vt:lpstr>
      <vt:lpstr>PowerPoint Presentation</vt:lpstr>
      <vt:lpstr>Conclusion</vt:lpstr>
      <vt:lpstr>Interactive demo</vt:lpstr>
      <vt:lpstr>Future directions</vt:lpstr>
      <vt:lpstr>Other work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Pearce</dc:creator>
  <cp:lastModifiedBy>Edward Pearce</cp:lastModifiedBy>
  <cp:revision>97</cp:revision>
  <dcterms:created xsi:type="dcterms:W3CDTF">2017-10-11T09:18:48Z</dcterms:created>
  <dcterms:modified xsi:type="dcterms:W3CDTF">2019-08-16T09:47:34Z</dcterms:modified>
</cp:coreProperties>
</file>